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8" r:id="rId1"/>
  </p:sldMasterIdLst>
  <p:notesMasterIdLst>
    <p:notesMasterId r:id="rId11"/>
  </p:notesMasterIdLst>
  <p:handoutMasterIdLst>
    <p:handoutMasterId r:id="rId12"/>
  </p:handoutMasterIdLst>
  <p:sldIdLst>
    <p:sldId id="826" r:id="rId2"/>
    <p:sldId id="831" r:id="rId3"/>
    <p:sldId id="832" r:id="rId4"/>
    <p:sldId id="833" r:id="rId5"/>
    <p:sldId id="834" r:id="rId6"/>
    <p:sldId id="830" r:id="rId7"/>
    <p:sldId id="835" r:id="rId8"/>
    <p:sldId id="836" r:id="rId9"/>
    <p:sldId id="837" r:id="rId10"/>
  </p:sldIdLst>
  <p:sldSz cx="9144000" cy="6858000" type="screen4x3"/>
  <p:notesSz cx="6934200" cy="92329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faul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0F6FC6"/>
    <a:srgbClr val="0066FF"/>
    <a:srgbClr val="BDBDBD"/>
    <a:srgbClr val="004085"/>
    <a:srgbClr val="F3F7BE"/>
    <a:srgbClr val="CFCFCF"/>
    <a:srgbClr val="E1EDB3"/>
    <a:srgbClr val="9ABADF"/>
    <a:srgbClr val="FFF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7" autoAdjust="0"/>
    <p:restoredTop sz="88013" autoAdjust="0"/>
  </p:normalViewPr>
  <p:slideViewPr>
    <p:cSldViewPr snapToGrid="0">
      <p:cViewPr varScale="1">
        <p:scale>
          <a:sx n="92" d="100"/>
          <a:sy n="92" d="100"/>
        </p:scale>
        <p:origin x="-904" y="-8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7728"/>
    </p:cViewPr>
  </p:sorterViewPr>
  <p:notesViewPr>
    <p:cSldViewPr snapToGrid="0">
      <p:cViewPr varScale="1">
        <p:scale>
          <a:sx n="165" d="100"/>
          <a:sy n="165" d="100"/>
        </p:scale>
        <p:origin x="-5256" y="-112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C7E3134F-E138-4F6C-BD26-47F2C68AF3DF}" type="datetimeFigureOut">
              <a:rPr lang="en-US"/>
              <a:pPr>
                <a:defRPr/>
              </a:pPr>
              <a:t>2/5/14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BD3F42FE-11A7-4B30-835B-AE818A020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510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3318B8AC-CAF0-4CFB-B0FC-AB7ED26D66CA}" type="datetimeFigureOut">
              <a:rPr lang="en-US"/>
              <a:pPr>
                <a:defRPr/>
              </a:pPr>
              <a:t>2/5/14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71" tIns="46186" rIns="92371" bIns="4618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86263"/>
            <a:ext cx="5546725" cy="4154487"/>
          </a:xfrm>
          <a:prstGeom prst="rect">
            <a:avLst/>
          </a:prstGeom>
        </p:spPr>
        <p:txBody>
          <a:bodyPr vert="horz" lIns="92371" tIns="46186" rIns="92371" bIns="461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35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2371" tIns="46186" rIns="92371" bIns="461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fld id="{820113A4-41C1-409D-9147-C491963B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0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0113A4-41C1-409D-9147-C491963BBD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86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65463"/>
            <a:ext cx="3417888" cy="3792537"/>
          </a:xfrm>
          <a:prstGeom prst="rect">
            <a:avLst/>
          </a:prstGeom>
          <a:solidFill>
            <a:srgbClr val="0F4F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4" descr="L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150" y="393700"/>
            <a:ext cx="1084263" cy="10541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3062288"/>
            <a:ext cx="5700712" cy="37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94450" y="5380038"/>
            <a:ext cx="3227388" cy="82550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lang="en-US" sz="10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</a:rPr>
              <a:t>LLNL-PRES-XXXXXX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</a:rPr>
              <a:t>This work was performed under the auspices of the </a:t>
            </a:r>
            <a:br>
              <a:rPr lang="en-US" sz="10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en-US" sz="10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</a:rPr>
              <a:t>U.S. Department of Energy by Lawrence Livermore National Laboratory under contract DE-AC52-07NA27344.</a:t>
            </a:r>
            <a:br>
              <a:rPr lang="en-US" sz="10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en-US" sz="10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</a:rPr>
              <a:t>Lawrence Livermore National Security, LLC</a:t>
            </a:r>
          </a:p>
        </p:txBody>
      </p:sp>
      <p:pic>
        <p:nvPicPr>
          <p:cNvPr id="8" name="Picture 3" descr="\\Gs-san1\tpg\GS-Images\LOGOS\NNSA - National Nuclear Security Administration\NNSA_Logo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38" y="6413500"/>
            <a:ext cx="1038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88080" y="573243"/>
            <a:ext cx="8229600" cy="1056696"/>
          </a:xfrm>
        </p:spPr>
        <p:txBody>
          <a:bodyPr/>
          <a:lstStyle>
            <a:lvl1pPr>
              <a:defRPr b="0" i="1">
                <a:solidFill>
                  <a:srgbClr val="0F4F97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52275" y="1568370"/>
            <a:ext cx="5434199" cy="369888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r" eaLnBrk="1" latinLnBrk="0" hangingPunct="1">
              <a:defRPr kumimoji="0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   </a:t>
            </a:r>
            <a:fld id="{394DCB9F-A2DE-4CD2-973C-4B325E03E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87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CC88A46E-7AFE-44B8-AD9F-CD7555E00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9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553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1250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1858" y="1371600"/>
            <a:ext cx="3962400" cy="4724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962400" cy="4724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97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 Box 20"/>
          <p:cNvSpPr txBox="1">
            <a:spLocks noChangeArrowheads="1"/>
          </p:cNvSpPr>
          <p:nvPr userDrawn="1"/>
        </p:nvSpPr>
        <p:spPr bwMode="auto">
          <a:xfrm>
            <a:off x="609600" y="6570663"/>
            <a:ext cx="30527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b="1" smtClean="0">
                <a:solidFill>
                  <a:srgbClr val="124A91"/>
                </a:solidFill>
                <a:latin typeface="Arial Narrow" pitchFamily="34" charset="0"/>
              </a:rPr>
              <a:t>Lawrence Livermore National Laboratory</a:t>
            </a:r>
          </a:p>
        </p:txBody>
      </p:sp>
      <p:pic>
        <p:nvPicPr>
          <p:cNvPr id="6" name="Picture 21" descr="lab_icon_no_box_blue_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4488" y="6511925"/>
            <a:ext cx="334962" cy="304800"/>
          </a:xfrm>
          <a:prstGeom prst="rect">
            <a:avLst/>
          </a:prstGeom>
          <a:noFill/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3" descr="\\Gs-san1\tpg\GS-Images\LOGOS\NNSA - National Nuclear Security Administration\NNSA_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540500"/>
            <a:ext cx="1038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>
            <a:normAutofit/>
          </a:bodyPr>
          <a:lstStyle>
            <a:lvl1pPr algn="l">
              <a:defRPr sz="47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 eaLnBrk="1" latinLnBrk="0" hangingPunct="1">
              <a:defRPr kumimoji="0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   </a:t>
            </a:r>
            <a:fld id="{63FD7AF8-C876-419D-B959-1559404E1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3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220136"/>
            <a:ext cx="8229600" cy="1251062"/>
          </a:xfrm>
          <a:prstGeom prst="rect">
            <a:avLst/>
          </a:prstGeom>
          <a:effectLst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7FE0F4E1-F744-47EF-93F2-4EF88AC18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6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3968496" cy="4751357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7874786A-4C0A-47CB-BD2F-285CD8DB1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9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719947" y="1566863"/>
            <a:ext cx="3968496" cy="4751357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4C5E3388-5650-4052-9551-4169FE505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566863"/>
            <a:ext cx="3968496" cy="4751357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/>
            </a:lvl1pPr>
            <a:lvl2pPr>
              <a:spcAft>
                <a:spcPts val="0"/>
              </a:spcAft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21DAEB11-51A0-477C-92F1-C916F5FAC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2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19946" y="1566863"/>
            <a:ext cx="3968496" cy="475135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FontTx/>
              <a:buNone/>
              <a:defRPr/>
            </a:lvl1pPr>
            <a:lvl2pPr>
              <a:spcAft>
                <a:spcPts val="0"/>
              </a:spcAft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9C888D2D-0D0C-4EF9-983F-DB4A24822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1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 bwMode="auto">
          <a:xfrm rot="5400000">
            <a:off x="2154238" y="3921125"/>
            <a:ext cx="4722812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469900" y="3873500"/>
            <a:ext cx="82296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3961A7">
                <a:alpha val="43000"/>
              </a:srgbClr>
            </a:outerShdw>
          </a:effectLst>
        </p:spPr>
      </p:cxn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575089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69900" y="1653591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575089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9900" y="4021969"/>
            <a:ext cx="3959225" cy="2101328"/>
          </a:xfrm>
          <a:effectLst/>
        </p:spPr>
        <p:txBody>
          <a:bodyPr/>
          <a:lstStyle>
            <a:lvl1pPr marL="288925" indent="-169863">
              <a:defRPr sz="1400"/>
            </a:lvl1pPr>
            <a:lvl2pPr marL="460375" indent="-171450">
              <a:defRPr sz="1400"/>
            </a:lvl2pPr>
            <a:lvl3pPr marL="685800" indent="-225425">
              <a:defRPr sz="1200"/>
            </a:lvl3pPr>
            <a:lvl4pPr marL="858838" indent="-173038">
              <a:defRPr sz="1200"/>
            </a:lvl4pPr>
            <a:lvl5pPr marL="1030288" indent="-171450"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algn="r" eaLnBrk="1" latinLnBrk="0" hangingPunct="1">
              <a:defRPr kumimoji="0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   </a:t>
            </a:r>
            <a:fld id="{FFEAE38A-5C05-4215-BCCD-95CC57F0A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2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0136"/>
            <a:ext cx="9144000" cy="1251062"/>
          </a:xfr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000000">
                  <a:alpha val="0"/>
                </a:srgbClr>
              </a:gs>
              <a:gs pos="78000">
                <a:srgbClr val="FFFFFF">
                  <a:alpha val="59000"/>
                </a:srgbClr>
              </a:gs>
            </a:gsLst>
            <a:lin ang="0" scaled="1"/>
            <a:tileRect/>
          </a:gradFill>
          <a:effectLst/>
        </p:spPr>
        <p:txBody>
          <a:bodyPr lIns="274320"/>
          <a:lstStyle>
            <a:lvl1pPr>
              <a:def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14A8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  </a:t>
            </a:r>
            <a:fld id="{D94CD3D1-1149-4CC6-AFCF-C669318FC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3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354763"/>
            <a:ext cx="91440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867" y="10607"/>
            <a:ext cx="8229600" cy="1250950"/>
          </a:xfrm>
          <a:prstGeom prst="rect">
            <a:avLst/>
          </a:prstGeom>
          <a:effectLst/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8926" y="1452287"/>
            <a:ext cx="8229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Rectangle 9"/>
          <p:cNvSpPr/>
          <p:nvPr/>
        </p:nvSpPr>
        <p:spPr bwMode="invGray">
          <a:xfrm>
            <a:off x="0" y="635476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2625" y="6510338"/>
            <a:ext cx="384175" cy="274637"/>
          </a:xfrm>
          <a:prstGeom prst="rect">
            <a:avLst/>
          </a:prstGeom>
        </p:spPr>
        <p:txBody>
          <a:bodyPr vert="horz" rIns="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   </a:t>
            </a:r>
            <a:fld id="{F5FBFC75-4E1E-4CC1-B12D-F48BCC913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609600" y="6521450"/>
            <a:ext cx="30527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b="1" smtClean="0">
                <a:solidFill>
                  <a:srgbClr val="124A91"/>
                </a:solidFill>
                <a:latin typeface="Arial Narrow" pitchFamily="34" charset="0"/>
              </a:rPr>
              <a:t>Lawrence Livermore National Laboratory</a:t>
            </a:r>
          </a:p>
        </p:txBody>
      </p:sp>
      <p:pic>
        <p:nvPicPr>
          <p:cNvPr id="13" name="Picture 21" descr="lab_icon_no_box_blue_rg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44488" y="6462713"/>
            <a:ext cx="334962" cy="306387"/>
          </a:xfrm>
          <a:prstGeom prst="rect">
            <a:avLst/>
          </a:prstGeom>
          <a:noFill/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08025" y="6689725"/>
            <a:ext cx="696913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600" smtClean="0">
                <a:latin typeface="Corbel" pitchFamily="34" charset="0"/>
              </a:rPr>
              <a:t>LLNL-PRES-xxxxxx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12" r:id="rId8"/>
    <p:sldLayoutId id="2147483808" r:id="rId9"/>
    <p:sldLayoutId id="2147483809" r:id="rId10"/>
    <p:sldLayoutId id="2147483813" r:id="rId11"/>
    <p:sldLayoutId id="21474838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214A8F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14A8F"/>
          </a:solidFill>
          <a:latin typeface="Corbel" pitchFamily="34" charset="0"/>
        </a:defRPr>
      </a:lvl9pPr>
    </p:titleStyle>
    <p:bodyStyle>
      <a:lvl1pPr marL="400050" indent="-280988" algn="l" rtl="0" eaLnBrk="0" fontAlgn="base" hangingPunct="0">
        <a:spcBef>
          <a:spcPts val="600"/>
        </a:spcBef>
        <a:spcAft>
          <a:spcPts val="600"/>
        </a:spcAft>
        <a:buClr>
          <a:srgbClr val="0D5097"/>
        </a:buClr>
        <a:buSzPct val="90000"/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3050" algn="l" rtl="0" eaLnBrk="0" fontAlgn="base" hangingPunct="0">
        <a:spcBef>
          <a:spcPct val="0"/>
        </a:spcBef>
        <a:spcAft>
          <a:spcPts val="600"/>
        </a:spcAft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401638" algn="l" rtl="0" eaLnBrk="0" fontAlgn="base" hangingPunct="0">
        <a:spcBef>
          <a:spcPct val="0"/>
        </a:spcBef>
        <a:spcAft>
          <a:spcPts val="600"/>
        </a:spcAft>
        <a:buSzPct val="90000"/>
        <a:buFont typeface="Lucida Grande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450" indent="-242888" algn="l" rtl="0" eaLnBrk="0" fontAlgn="base" hangingPunct="0">
        <a:spcBef>
          <a:spcPct val="0"/>
        </a:spcBef>
        <a:spcAft>
          <a:spcPts val="600"/>
        </a:spcAft>
        <a:buSzPct val="100000"/>
        <a:buFont typeface="Lucida Grande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242888" algn="l" rtl="0" eaLnBrk="0" fontAlgn="base" hangingPunct="0">
        <a:spcBef>
          <a:spcPct val="0"/>
        </a:spcBef>
        <a:spcAft>
          <a:spcPts val="600"/>
        </a:spcAft>
        <a:buFont typeface="Arial" pitchFamily="34" charset="0"/>
        <a:buChar char="•"/>
        <a:defRPr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drupal.star.bnl.gov/STAR/files/StarCDR.pdf" TargetMode="External"/><Relationship Id="rId3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707596" y="440406"/>
            <a:ext cx="4893574" cy="690363"/>
          </a:xfrm>
        </p:spPr>
        <p:txBody>
          <a:bodyPr/>
          <a:lstStyle/>
          <a:p>
            <a:pPr algn="ctr"/>
            <a:r>
              <a:rPr lang="en-US" dirty="0" smtClean="0"/>
              <a:t>TPC </a:t>
            </a:r>
            <a:r>
              <a:rPr lang="en-US" dirty="0" smtClean="0"/>
              <a:t>Cost Estimates</a:t>
            </a:r>
            <a:endParaRPr lang="en-US" dirty="0" smtClean="0"/>
          </a:p>
        </p:txBody>
      </p:sp>
      <p:pic>
        <p:nvPicPr>
          <p:cNvPr id="4" name="Picture 3" descr="ePHENIX_TP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53" y="1102978"/>
            <a:ext cx="5994400" cy="285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42255" y="3893533"/>
            <a:ext cx="3699508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EIC </a:t>
            </a:r>
            <a:r>
              <a:rPr lang="en-US" b="1" dirty="0" smtClean="0"/>
              <a:t>Tracking TPC Meeting</a:t>
            </a:r>
            <a:r>
              <a:rPr lang="en-US" b="1" dirty="0" smtClean="0"/>
              <a:t>, BNL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Feb 06, 2014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Ron Soltz, LLNL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815189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762514"/>
          </a:xfrm>
        </p:spPr>
        <p:txBody>
          <a:bodyPr/>
          <a:lstStyle/>
          <a:p>
            <a:r>
              <a:rPr lang="en-US" dirty="0" smtClean="0"/>
              <a:t>Estimation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1858" y="888390"/>
            <a:ext cx="8595648" cy="1348139"/>
          </a:xfrm>
        </p:spPr>
        <p:txBody>
          <a:bodyPr/>
          <a:lstStyle/>
          <a:p>
            <a:pPr marL="576262" indent="-457200">
              <a:buFont typeface="+mj-lt"/>
              <a:buAutoNum type="arabicPeriod"/>
            </a:pPr>
            <a:r>
              <a:rPr lang="en-US" sz="2800" dirty="0" smtClean="0"/>
              <a:t>Bottom-up detailed estimate</a:t>
            </a:r>
          </a:p>
          <a:p>
            <a:pPr marL="576262" indent="-457200">
              <a:buFont typeface="+mj-lt"/>
              <a:buAutoNum type="arabicPeriod"/>
            </a:pPr>
            <a:r>
              <a:rPr lang="en-US" sz="2800" dirty="0" smtClean="0"/>
              <a:t>Top down scale from other projects</a:t>
            </a:r>
          </a:p>
          <a:p>
            <a:endParaRPr lang="en-US" sz="2800" dirty="0"/>
          </a:p>
          <a:p>
            <a:r>
              <a:rPr lang="en-US" sz="2800" dirty="0" smtClean="0"/>
              <a:t>Start with 2. but plan a path to get to 1.</a:t>
            </a:r>
          </a:p>
        </p:txBody>
      </p:sp>
    </p:spTree>
    <p:extLst>
      <p:ext uri="{BB962C8B-B14F-4D97-AF65-F5344CB8AC3E}">
        <p14:creationId xmlns:p14="http://schemas.microsoft.com/office/powerpoint/2010/main" val="376322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859154"/>
          </a:xfrm>
        </p:spPr>
        <p:txBody>
          <a:bodyPr/>
          <a:lstStyle/>
          <a:p>
            <a:r>
              <a:rPr lang="en-US" dirty="0" smtClean="0"/>
              <a:t>Two well known TPCs and design cost 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3166"/>
            <a:ext cx="4174258" cy="1196277"/>
          </a:xfrm>
        </p:spPr>
        <p:txBody>
          <a:bodyPr/>
          <a:lstStyle/>
          <a:p>
            <a:r>
              <a:rPr lang="en-US" dirty="0" smtClean="0"/>
              <a:t>STAR CDR (1992)</a:t>
            </a:r>
          </a:p>
          <a:p>
            <a:pPr lvl="1"/>
            <a:r>
              <a:rPr lang="en-US" dirty="0" smtClean="0">
                <a:hlinkClick r:id="rId2"/>
              </a:rPr>
              <a:t>https:</a:t>
            </a:r>
            <a:r>
              <a:rPr lang="en-US" dirty="0">
                <a:hlinkClick r:id="rId2"/>
              </a:rPr>
              <a:t>//drupal.star.bnl.gov/STAR/files/</a:t>
            </a:r>
            <a:r>
              <a:rPr lang="en-US" dirty="0" smtClean="0">
                <a:hlinkClick r:id="rId2"/>
              </a:rPr>
              <a:t>StarCDR.pdf</a:t>
            </a:r>
            <a:r>
              <a:rPr lang="en-US" dirty="0"/>
              <a:t>  </a:t>
            </a:r>
            <a:r>
              <a:rPr lang="en-US" dirty="0" smtClean="0"/>
              <a:t>(Table 9-2)</a:t>
            </a:r>
            <a:endParaRPr lang="en-US" dirty="0"/>
          </a:p>
          <a:p>
            <a:endParaRPr lang="en-US" dirty="0" smtClean="0"/>
          </a:p>
          <a:p>
            <a:pPr marL="119062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3166"/>
            <a:ext cx="4495800" cy="933968"/>
          </a:xfrm>
        </p:spPr>
        <p:txBody>
          <a:bodyPr/>
          <a:lstStyle/>
          <a:p>
            <a:r>
              <a:rPr lang="en-US" dirty="0" smtClean="0"/>
              <a:t>ALICE TDR (2003, CHF=$0.82)</a:t>
            </a:r>
          </a:p>
          <a:p>
            <a:pPr marL="506413" lvl="1"/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cds.cern.ch</a:t>
            </a:r>
            <a:r>
              <a:rPr lang="en-US" dirty="0"/>
              <a:t>/record/451098?ln=en</a:t>
            </a:r>
          </a:p>
          <a:p>
            <a:pPr marL="119062" indent="0">
              <a:buNone/>
            </a:pPr>
            <a:endParaRPr lang="en-US" dirty="0"/>
          </a:p>
        </p:txBody>
      </p:sp>
      <p:pic>
        <p:nvPicPr>
          <p:cNvPr id="5" name="Picture 4" descr="ALICE_TPC_TDR_2003_cost_tabl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270" y="1715325"/>
            <a:ext cx="3642089" cy="277154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189633"/>
              </p:ext>
            </p:extLst>
          </p:nvPr>
        </p:nvGraphicFramePr>
        <p:xfrm>
          <a:off x="695708" y="2045872"/>
          <a:ext cx="3128240" cy="2219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3670"/>
                <a:gridCol w="1064570"/>
              </a:tblGrid>
              <a:tr h="337763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($k)</a:t>
                      </a:r>
                      <a:endParaRPr lang="en-US" dirty="0"/>
                    </a:p>
                  </a:txBody>
                  <a:tcPr/>
                </a:tc>
              </a:tr>
              <a:tr h="337763">
                <a:tc>
                  <a:txBody>
                    <a:bodyPr/>
                    <a:lstStyle/>
                    <a:p>
                      <a:r>
                        <a:rPr lang="en-US" dirty="0" smtClean="0"/>
                        <a:t>TPC Mech.</a:t>
                      </a:r>
                      <a:r>
                        <a:rPr lang="en-US" baseline="0" dirty="0" smtClean="0"/>
                        <a:t>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1400</a:t>
                      </a:r>
                      <a:endParaRPr lang="en-US" dirty="0"/>
                    </a:p>
                  </a:txBody>
                  <a:tcPr/>
                </a:tc>
              </a:tr>
              <a:tr h="337763">
                <a:tc>
                  <a:txBody>
                    <a:bodyPr/>
                    <a:lstStyle/>
                    <a:p>
                      <a:r>
                        <a:rPr lang="en-US" dirty="0" smtClean="0"/>
                        <a:t>TPC Mech.</a:t>
                      </a:r>
                      <a:r>
                        <a:rPr lang="en-US" baseline="0" dirty="0" smtClean="0"/>
                        <a:t> Fab.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5300</a:t>
                      </a:r>
                      <a:endParaRPr lang="en-US" dirty="0"/>
                    </a:p>
                  </a:txBody>
                  <a:tcPr/>
                </a:tc>
              </a:tr>
              <a:tr h="391117">
                <a:tc>
                  <a:txBody>
                    <a:bodyPr/>
                    <a:lstStyle/>
                    <a:p>
                      <a:r>
                        <a:rPr lang="en-US" dirty="0" smtClean="0"/>
                        <a:t>TPC Elec.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750</a:t>
                      </a:r>
                      <a:endParaRPr lang="en-US" dirty="0"/>
                    </a:p>
                  </a:txBody>
                  <a:tcPr/>
                </a:tc>
              </a:tr>
              <a:tr h="337763">
                <a:tc>
                  <a:txBody>
                    <a:bodyPr/>
                    <a:lstStyle/>
                    <a:p>
                      <a:r>
                        <a:rPr lang="en-US" dirty="0" smtClean="0"/>
                        <a:t>TPC Elec. Fab.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2300</a:t>
                      </a:r>
                      <a:endParaRPr lang="en-US" dirty="0"/>
                    </a:p>
                  </a:txBody>
                  <a:tcPr/>
                </a:tc>
              </a:tr>
              <a:tr h="337763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9750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0341" y="4638728"/>
            <a:ext cx="8434775" cy="151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Electronics costs = 1/3 total for STAR, ½ total for ALICE (more with readout)</a:t>
            </a:r>
          </a:p>
          <a:p>
            <a:pPr marL="742950" lvl="1" indent="-28575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scale by channel count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Mechanical + HV = remainder</a:t>
            </a:r>
          </a:p>
          <a:p>
            <a:pPr marL="742950" lvl="1" indent="-28575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scaling less obvious: volume, surface, ? </a:t>
            </a:r>
          </a:p>
        </p:txBody>
      </p:sp>
    </p:spTree>
    <p:extLst>
      <p:ext uri="{BB962C8B-B14F-4D97-AF65-F5344CB8AC3E}">
        <p14:creationId xmlns:p14="http://schemas.microsoft.com/office/powerpoint/2010/main" val="58259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762514"/>
          </a:xfrm>
        </p:spPr>
        <p:txBody>
          <a:bodyPr/>
          <a:lstStyle/>
          <a:p>
            <a:r>
              <a:rPr lang="en-US" dirty="0" smtClean="0"/>
              <a:t>Electronics scaling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268" y="667494"/>
            <a:ext cx="8793702" cy="1969398"/>
          </a:xfrm>
        </p:spPr>
        <p:txBody>
          <a:bodyPr/>
          <a:lstStyle/>
          <a:p>
            <a:r>
              <a:rPr lang="en-US" sz="2800" dirty="0" smtClean="0"/>
              <a:t>Channel count driven by </a:t>
            </a:r>
            <a:r>
              <a:rPr lang="en-US" sz="2800" dirty="0" err="1" smtClean="0"/>
              <a:t>dE</a:t>
            </a:r>
            <a:r>
              <a:rPr lang="en-US" sz="2800" dirty="0" smtClean="0"/>
              <a:t>/dx and </a:t>
            </a:r>
            <a:r>
              <a:rPr lang="en-US" sz="2800" dirty="0" err="1" smtClean="0">
                <a:latin typeface="Symbol" charset="2"/>
                <a:cs typeface="Symbol" charset="2"/>
              </a:rPr>
              <a:t>D</a:t>
            </a:r>
            <a:r>
              <a:rPr lang="en-US" sz="2800" dirty="0" err="1" smtClean="0"/>
              <a:t>p</a:t>
            </a:r>
            <a:r>
              <a:rPr lang="en-US" sz="2800" dirty="0" smtClean="0"/>
              <a:t>/p requirements</a:t>
            </a:r>
          </a:p>
          <a:p>
            <a:pPr lvl="1"/>
            <a:r>
              <a:rPr lang="en-US" sz="2600" dirty="0" smtClean="0"/>
              <a:t>for </a:t>
            </a:r>
            <a:r>
              <a:rPr lang="en-US" sz="2600" dirty="0" err="1" smtClean="0"/>
              <a:t>dE</a:t>
            </a:r>
            <a:r>
              <a:rPr lang="en-US" sz="2600" dirty="0" smtClean="0"/>
              <a:t>/dx assume of order n=50 pad rows</a:t>
            </a:r>
          </a:p>
          <a:p>
            <a:pPr lvl="2"/>
            <a:r>
              <a:rPr lang="en-US" sz="2400" dirty="0" smtClean="0"/>
              <a:t>needed to sample long tails of Landau dist.</a:t>
            </a:r>
          </a:p>
          <a:p>
            <a:pPr lvl="2"/>
            <a:r>
              <a:rPr lang="en-US" sz="2400" dirty="0" smtClean="0"/>
              <a:t>OK to +/- 20%, pending easy simulation study</a:t>
            </a:r>
          </a:p>
          <a:p>
            <a:pPr lvl="1"/>
            <a:r>
              <a:rPr lang="en-US" sz="2600" dirty="0" smtClean="0"/>
              <a:t>for </a:t>
            </a:r>
            <a:r>
              <a:rPr lang="en-US" sz="2400" dirty="0" err="1">
                <a:latin typeface="Symbol" charset="2"/>
                <a:cs typeface="Symbol" charset="2"/>
              </a:rPr>
              <a:t>D</a:t>
            </a:r>
            <a:r>
              <a:rPr lang="en-US" sz="2400" dirty="0" err="1"/>
              <a:t>p</a:t>
            </a:r>
            <a:r>
              <a:rPr lang="en-US" sz="2400" dirty="0"/>
              <a:t>/</a:t>
            </a:r>
            <a:r>
              <a:rPr lang="en-US" sz="2400" dirty="0" smtClean="0"/>
              <a:t>p, </a:t>
            </a:r>
            <a:r>
              <a:rPr lang="en-US" sz="2400" dirty="0" err="1" smtClean="0"/>
              <a:t>ePHENIX</a:t>
            </a:r>
            <a:r>
              <a:rPr lang="en-US" sz="2400" dirty="0" smtClean="0"/>
              <a:t> LOI requires 1% at 10 </a:t>
            </a:r>
            <a:r>
              <a:rPr lang="en-US" sz="2400" dirty="0" err="1" smtClean="0"/>
              <a:t>GeV</a:t>
            </a:r>
            <a:endParaRPr lang="en-US" sz="2400" dirty="0"/>
          </a:p>
          <a:p>
            <a:pPr lvl="2"/>
            <a:r>
              <a:rPr lang="en-US" sz="2400" dirty="0" smtClean="0"/>
              <a:t>assume 5% for now, same as STAR estimate</a:t>
            </a:r>
          </a:p>
          <a:p>
            <a:pPr lvl="2"/>
            <a:r>
              <a:rPr lang="en-US" sz="2400" dirty="0" smtClean="0"/>
              <a:t>additional improvement from Si vertex layers?</a:t>
            </a:r>
          </a:p>
          <a:p>
            <a:pPr lvl="2"/>
            <a:r>
              <a:rPr lang="en-US" sz="2400" dirty="0" err="1">
                <a:latin typeface="Symbol" charset="2"/>
                <a:cs typeface="Symbol" charset="2"/>
              </a:rPr>
              <a:t>D</a:t>
            </a:r>
            <a:r>
              <a:rPr lang="en-US" sz="2400" dirty="0" err="1"/>
              <a:t>p</a:t>
            </a:r>
            <a:r>
              <a:rPr lang="en-US" sz="2400" dirty="0"/>
              <a:t>/</a:t>
            </a:r>
            <a:r>
              <a:rPr lang="en-US" sz="2400" dirty="0" smtClean="0"/>
              <a:t>p ~ (p </a:t>
            </a:r>
            <a:r>
              <a:rPr lang="en-US" sz="2400" dirty="0" err="1" smtClean="0">
                <a:latin typeface="Symbol" charset="2"/>
                <a:cs typeface="Symbol" charset="2"/>
              </a:rPr>
              <a:t>s</a:t>
            </a:r>
            <a:r>
              <a:rPr lang="en-US" sz="2400" baseline="-25000" dirty="0" err="1" smtClean="0">
                <a:latin typeface="Symbol" charset="2"/>
                <a:cs typeface="Symbol" charset="2"/>
              </a:rPr>
              <a:t>f</a:t>
            </a:r>
            <a:r>
              <a:rPr lang="en-US" sz="2400" dirty="0" smtClean="0"/>
              <a:t>) / (B d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√n)       [see next slide]</a:t>
            </a:r>
          </a:p>
          <a:p>
            <a:pPr lvl="2"/>
            <a:r>
              <a:rPr lang="en-US" sz="2400" dirty="0" err="1" smtClean="0">
                <a:latin typeface="Symbol" charset="2"/>
                <a:cs typeface="Symbol" charset="2"/>
              </a:rPr>
              <a:t>s</a:t>
            </a:r>
            <a:r>
              <a:rPr lang="en-US" sz="2400" baseline="-25000" dirty="0" err="1" smtClean="0">
                <a:latin typeface="Symbol" charset="2"/>
                <a:cs typeface="Symbol" charset="2"/>
              </a:rPr>
              <a:t>f</a:t>
            </a:r>
            <a:r>
              <a:rPr lang="en-US" sz="2400" baseline="30000" dirty="0" err="1" smtClean="0">
                <a:cs typeface="Symbol" charset="2"/>
              </a:rPr>
              <a:t>STAR</a:t>
            </a:r>
            <a:r>
              <a:rPr lang="en-US" sz="2400" dirty="0" smtClean="0">
                <a:cs typeface="Symbol" charset="2"/>
              </a:rPr>
              <a:t> = 4e-3  angular pad width (includes </a:t>
            </a:r>
            <a:r>
              <a:rPr lang="en-US" sz="2400" dirty="0" smtClean="0"/>
              <a:t>√12 factor)</a:t>
            </a:r>
            <a:endParaRPr lang="en-US" sz="2400" dirty="0" smtClean="0">
              <a:cs typeface="Symbol" charset="2"/>
            </a:endParaRPr>
          </a:p>
          <a:p>
            <a:pPr lvl="2"/>
            <a:r>
              <a:rPr lang="en-US" sz="2400" dirty="0" err="1" smtClean="0">
                <a:latin typeface="Symbol" charset="2"/>
                <a:cs typeface="Symbol" charset="2"/>
              </a:rPr>
              <a:t>s</a:t>
            </a:r>
            <a:r>
              <a:rPr lang="en-US" sz="2400" baseline="-25000" dirty="0" err="1" smtClean="0">
                <a:latin typeface="Symbol" charset="2"/>
                <a:cs typeface="Symbol" charset="2"/>
              </a:rPr>
              <a:t>f</a:t>
            </a:r>
            <a:r>
              <a:rPr lang="en-US" sz="2400" baseline="30000" dirty="0" err="1" smtClean="0">
                <a:cs typeface="Symbol" charset="2"/>
              </a:rPr>
              <a:t>EIC</a:t>
            </a:r>
            <a:r>
              <a:rPr lang="en-US" sz="2400" dirty="0" smtClean="0">
                <a:cs typeface="Symbol" charset="2"/>
              </a:rPr>
              <a:t> = </a:t>
            </a:r>
            <a:r>
              <a:rPr lang="en-US" sz="2400" dirty="0" err="1">
                <a:latin typeface="Symbol" charset="2"/>
                <a:cs typeface="Symbol" charset="2"/>
              </a:rPr>
              <a:t>s</a:t>
            </a:r>
            <a:r>
              <a:rPr lang="en-US" sz="2400" baseline="-25000" dirty="0" err="1">
                <a:latin typeface="Symbol" charset="2"/>
                <a:cs typeface="Symbol" charset="2"/>
              </a:rPr>
              <a:t>f</a:t>
            </a:r>
            <a:r>
              <a:rPr lang="en-US" sz="2400" baseline="30000" dirty="0" err="1">
                <a:cs typeface="Symbol" charset="2"/>
              </a:rPr>
              <a:t>STAR</a:t>
            </a:r>
            <a:r>
              <a:rPr lang="en-US" sz="2400" dirty="0">
                <a:cs typeface="Symbol" charset="2"/>
              </a:rPr>
              <a:t> </a:t>
            </a:r>
            <a:r>
              <a:rPr lang="en-US" sz="2400" dirty="0" smtClean="0">
                <a:cs typeface="Symbol" charset="2"/>
              </a:rPr>
              <a:t>* (1.5T/.5T) * (0.65m/2m)</a:t>
            </a:r>
            <a:r>
              <a:rPr lang="en-US" sz="2400" baseline="30000" dirty="0" smtClean="0">
                <a:cs typeface="Symbol" charset="2"/>
              </a:rPr>
              <a:t>2</a:t>
            </a:r>
            <a:r>
              <a:rPr lang="en-US" sz="2400" dirty="0" smtClean="0">
                <a:cs typeface="Symbol" charset="2"/>
              </a:rPr>
              <a:t> * </a:t>
            </a:r>
            <a:r>
              <a:rPr lang="en-US" sz="2400" dirty="0" smtClean="0"/>
              <a:t>(50/45)</a:t>
            </a:r>
            <a:r>
              <a:rPr lang="en-US" sz="2400" baseline="30000" dirty="0" smtClean="0"/>
              <a:t>1/2</a:t>
            </a:r>
            <a:r>
              <a:rPr lang="en-US" sz="2400" dirty="0"/>
              <a:t> </a:t>
            </a:r>
            <a:r>
              <a:rPr lang="en-US" sz="2400" dirty="0" smtClean="0"/>
              <a:t>= 1.3e-3</a:t>
            </a:r>
          </a:p>
          <a:p>
            <a:pPr lvl="2"/>
            <a:r>
              <a:rPr lang="en-US" sz="2400" dirty="0" smtClean="0"/>
              <a:t>50*2pi/1.3e-3 = 240k channels per side</a:t>
            </a:r>
          </a:p>
          <a:p>
            <a:pPr lvl="2"/>
            <a:r>
              <a:rPr lang="en-US" sz="2400" dirty="0" smtClean="0"/>
              <a:t>note 1.3e-3 * 150mm = 0.2mm pad width at 150 mm</a:t>
            </a:r>
          </a:p>
          <a:p>
            <a:pPr lvl="2"/>
            <a:endParaRPr lang="en-US" sz="2400" dirty="0" smtClean="0"/>
          </a:p>
          <a:p>
            <a:pPr lvl="2"/>
            <a:endParaRPr lang="en-US" sz="2400" dirty="0" smtClean="0"/>
          </a:p>
          <a:p>
            <a:pPr lvl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105685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762514"/>
          </a:xfrm>
        </p:spPr>
        <p:txBody>
          <a:bodyPr/>
          <a:lstStyle/>
          <a:p>
            <a:r>
              <a:rPr lang="en-US" dirty="0" smtClean="0"/>
              <a:t>STAR CDR momentum resolution formula </a:t>
            </a:r>
            <a:endParaRPr lang="en-US" dirty="0"/>
          </a:p>
        </p:txBody>
      </p:sp>
      <p:pic>
        <p:nvPicPr>
          <p:cNvPr id="4" name="Picture 3" descr="STAR_CDR_TPCmom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14" y="688509"/>
            <a:ext cx="6781800" cy="5727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4338" y="5646547"/>
            <a:ext cx="4789254" cy="369332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tracking down note to check assumptions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127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557869"/>
          </a:xfrm>
        </p:spPr>
        <p:txBody>
          <a:bodyPr/>
          <a:lstStyle/>
          <a:p>
            <a:r>
              <a:rPr lang="en-US" dirty="0" smtClean="0"/>
              <a:t>Simple scaling cost estimates (base on STAR)</a:t>
            </a: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98053" y="791759"/>
            <a:ext cx="8788916" cy="4724400"/>
          </a:xfrm>
        </p:spPr>
        <p:txBody>
          <a:bodyPr/>
          <a:lstStyle/>
          <a:p>
            <a:r>
              <a:rPr lang="en-US" dirty="0" smtClean="0"/>
              <a:t>Electronics</a:t>
            </a:r>
          </a:p>
          <a:p>
            <a:pPr lvl="1"/>
            <a:r>
              <a:rPr lang="en-US" dirty="0" smtClean="0"/>
              <a:t>Last upgrade $16/channel * 240k = $3.8M (per side)</a:t>
            </a:r>
          </a:p>
          <a:p>
            <a:pPr lvl="1"/>
            <a:r>
              <a:rPr lang="en-US" dirty="0" smtClean="0"/>
              <a:t>Next upgrade $5/channel * 240k = $1.2M (per side)</a:t>
            </a:r>
          </a:p>
          <a:p>
            <a:r>
              <a:rPr lang="en-US" dirty="0" smtClean="0"/>
              <a:t>Mechanical = $6.7M</a:t>
            </a:r>
          </a:p>
          <a:p>
            <a:pPr lvl="1"/>
            <a:r>
              <a:rPr lang="en-US" dirty="0" smtClean="0"/>
              <a:t>scale by Volume: $6.7M * ( 0.65</a:t>
            </a:r>
            <a:r>
              <a:rPr lang="en-US" baseline="30000" dirty="0" smtClean="0"/>
              <a:t>2</a:t>
            </a:r>
            <a:r>
              <a:rPr lang="en-US" dirty="0" smtClean="0"/>
              <a:t> * 2 m</a:t>
            </a:r>
            <a:r>
              <a:rPr lang="en-US" baseline="30000" dirty="0" smtClean="0"/>
              <a:t>3</a:t>
            </a:r>
            <a:r>
              <a:rPr lang="en-US" dirty="0" smtClean="0"/>
              <a:t> ) / (2</a:t>
            </a:r>
            <a:r>
              <a:rPr lang="en-US" baseline="30000" dirty="0" smtClean="0"/>
              <a:t>2</a:t>
            </a:r>
            <a:r>
              <a:rPr lang="en-US" dirty="0" smtClean="0"/>
              <a:t>*4 m</a:t>
            </a:r>
            <a:r>
              <a:rPr lang="en-US" baseline="30000" dirty="0" smtClean="0"/>
              <a:t>3</a:t>
            </a:r>
            <a:r>
              <a:rPr lang="en-US" dirty="0" smtClean="0"/>
              <a:t>)  = $0.33M (don’t believe this one)</a:t>
            </a:r>
          </a:p>
          <a:p>
            <a:pPr lvl="1"/>
            <a:r>
              <a:rPr lang="en-US" dirty="0" smtClean="0"/>
              <a:t>scale by Surface $6.7M * (0.65 * 2 m</a:t>
            </a:r>
            <a:r>
              <a:rPr lang="en-US" baseline="30000" dirty="0" smtClean="0"/>
              <a:t>2</a:t>
            </a:r>
            <a:r>
              <a:rPr lang="en-US" dirty="0" smtClean="0"/>
              <a:t>) / (2*4 m</a:t>
            </a:r>
            <a:r>
              <a:rPr lang="en-US" baseline="30000" dirty="0" smtClean="0"/>
              <a:t>2</a:t>
            </a:r>
            <a:r>
              <a:rPr lang="en-US" dirty="0" smtClean="0"/>
              <a:t>) = $1.1M</a:t>
            </a:r>
          </a:p>
          <a:p>
            <a:pPr lvl="1"/>
            <a:r>
              <a:rPr lang="en-US" dirty="0" smtClean="0"/>
              <a:t>scale by Length $6.7 * 2m/4m = $3.4M</a:t>
            </a:r>
          </a:p>
          <a:p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upper limit = $7.2M</a:t>
            </a:r>
          </a:p>
          <a:p>
            <a:pPr lvl="1"/>
            <a:r>
              <a:rPr lang="en-US" dirty="0" smtClean="0"/>
              <a:t>lower limit = $2.3M</a:t>
            </a:r>
          </a:p>
          <a:p>
            <a:pPr lvl="1"/>
            <a:r>
              <a:rPr lang="en-US" dirty="0" smtClean="0"/>
              <a:t>better estimates require real work</a:t>
            </a:r>
          </a:p>
        </p:txBody>
      </p:sp>
    </p:spTree>
    <p:extLst>
      <p:ext uri="{BB962C8B-B14F-4D97-AF65-F5344CB8AC3E}">
        <p14:creationId xmlns:p14="http://schemas.microsoft.com/office/powerpoint/2010/main" val="3292934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557869"/>
          </a:xfrm>
        </p:spPr>
        <p:txBody>
          <a:bodyPr/>
          <a:lstStyle/>
          <a:p>
            <a:r>
              <a:rPr lang="en-US" dirty="0" smtClean="0"/>
              <a:t>Working towards improved estimates and design</a:t>
            </a: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98053" y="791759"/>
            <a:ext cx="8788916" cy="4724400"/>
          </a:xfrm>
        </p:spPr>
        <p:txBody>
          <a:bodyPr/>
          <a:lstStyle/>
          <a:p>
            <a:r>
              <a:rPr lang="en-US" dirty="0" smtClean="0"/>
              <a:t>Fixed Constraints</a:t>
            </a:r>
          </a:p>
          <a:p>
            <a:pPr lvl="1"/>
            <a:r>
              <a:rPr lang="en-US" dirty="0" smtClean="0"/>
              <a:t>Outer Radius = 90cm (80cm with DIRC)</a:t>
            </a:r>
          </a:p>
          <a:p>
            <a:pPr lvl="1"/>
            <a:r>
              <a:rPr lang="en-US" dirty="0" smtClean="0"/>
              <a:t>Inner Radius = 15cm (30cm with 4-layers Si)</a:t>
            </a:r>
          </a:p>
          <a:p>
            <a:pPr lvl="1"/>
            <a:r>
              <a:rPr lang="en-US" dirty="0" smtClean="0"/>
              <a:t>Length = 2m (</a:t>
            </a:r>
            <a:r>
              <a:rPr lang="en-US" dirty="0" smtClean="0">
                <a:latin typeface="Symbol" charset="2"/>
                <a:cs typeface="Symbol" charset="2"/>
              </a:rPr>
              <a:t>|h</a:t>
            </a:r>
            <a:r>
              <a:rPr lang="en-US" dirty="0" smtClean="0"/>
              <a:t>|&lt;1 coverage)</a:t>
            </a:r>
          </a:p>
          <a:p>
            <a:pPr lvl="1"/>
            <a:r>
              <a:rPr lang="en-US" dirty="0" smtClean="0"/>
              <a:t>B-field = 1.5 T</a:t>
            </a:r>
          </a:p>
          <a:p>
            <a:r>
              <a:rPr lang="en-US" dirty="0" smtClean="0"/>
              <a:t>Main Drivers and dependencies</a:t>
            </a:r>
          </a:p>
          <a:p>
            <a:pPr lvl="1"/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p</a:t>
            </a:r>
            <a:r>
              <a:rPr lang="en-US" dirty="0"/>
              <a:t>/</a:t>
            </a:r>
            <a:r>
              <a:rPr lang="en-US" dirty="0" smtClean="0"/>
              <a:t>p = 1% at 10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/>
            <a:r>
              <a:rPr lang="en-US" dirty="0" smtClean="0"/>
              <a:t>angular resolution (pad width)</a:t>
            </a:r>
          </a:p>
          <a:p>
            <a:pPr lvl="2"/>
            <a:r>
              <a:rPr lang="en-US" dirty="0" smtClean="0"/>
              <a:t>radial depth (dimensions)</a:t>
            </a:r>
          </a:p>
          <a:p>
            <a:pPr lvl="2"/>
            <a:r>
              <a:rPr lang="en-US" dirty="0" smtClean="0"/>
              <a:t>drift diffusion (gas and E-field)</a:t>
            </a:r>
          </a:p>
          <a:p>
            <a:pPr lvl="2"/>
            <a:r>
              <a:rPr lang="en-US" dirty="0" smtClean="0"/>
              <a:t>distortion (E-field, gain, ion feedback)</a:t>
            </a:r>
          </a:p>
          <a:p>
            <a:pPr lvl="1"/>
            <a:r>
              <a:rPr lang="en-US" dirty="0" err="1" smtClean="0"/>
              <a:t>dE</a:t>
            </a:r>
            <a:r>
              <a:rPr lang="en-US" dirty="0" smtClean="0"/>
              <a:t>/dx (PID to 1 </a:t>
            </a:r>
            <a:r>
              <a:rPr lang="en-US" dirty="0" err="1" smtClean="0"/>
              <a:t>GeV</a:t>
            </a:r>
            <a:r>
              <a:rPr lang="en-US" dirty="0" smtClean="0"/>
              <a:t> plus some discrimination in relativistic rise)</a:t>
            </a:r>
          </a:p>
          <a:p>
            <a:pPr lvl="2"/>
            <a:r>
              <a:rPr lang="en-US" dirty="0" smtClean="0"/>
              <a:t>gas and signal gain</a:t>
            </a:r>
          </a:p>
          <a:p>
            <a:pPr lvl="2"/>
            <a:r>
              <a:rPr lang="en-US" dirty="0" smtClean="0"/>
              <a:t>pad width and depth</a:t>
            </a:r>
          </a:p>
          <a:p>
            <a:pPr lvl="2"/>
            <a:r>
              <a:rPr lang="en-US" dirty="0" smtClean="0"/>
              <a:t>radial depth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3120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803932"/>
          </a:xfrm>
        </p:spPr>
        <p:txBody>
          <a:bodyPr/>
          <a:lstStyle/>
          <a:p>
            <a:r>
              <a:rPr lang="en-US" dirty="0" smtClean="0"/>
              <a:t>Initial design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1858" y="846972"/>
            <a:ext cx="3962400" cy="3515641"/>
          </a:xfrm>
        </p:spPr>
        <p:txBody>
          <a:bodyPr/>
          <a:lstStyle/>
          <a:p>
            <a:r>
              <a:rPr lang="en-US" dirty="0" smtClean="0"/>
              <a:t>Simulation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p</a:t>
            </a:r>
            <a:r>
              <a:rPr lang="en-US" dirty="0"/>
              <a:t>/</a:t>
            </a:r>
            <a:r>
              <a:rPr lang="en-US" dirty="0" smtClean="0"/>
              <a:t>p for TPC (w/ Si layers)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err="1" smtClean="0"/>
              <a:t>dE</a:t>
            </a:r>
            <a:r>
              <a:rPr lang="en-US" dirty="0" smtClean="0"/>
              <a:t>/dx vs. channel count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smtClean="0"/>
              <a:t>E-field shaping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smtClean="0"/>
              <a:t>Radiation length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smtClean="0"/>
              <a:t>Tracking efficiency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46972"/>
            <a:ext cx="3962400" cy="3515641"/>
          </a:xfrm>
        </p:spPr>
        <p:txBody>
          <a:bodyPr/>
          <a:lstStyle/>
          <a:p>
            <a:r>
              <a:rPr lang="en-US" dirty="0" smtClean="0"/>
              <a:t>Laboratory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smtClean="0"/>
              <a:t>Gas drift and diffusion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smtClean="0"/>
              <a:t>Gain and ion backflow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smtClean="0"/>
              <a:t>Electronics testing</a:t>
            </a:r>
          </a:p>
          <a:p>
            <a:pPr marL="576262" indent="-457200">
              <a:buFont typeface="+mj-lt"/>
              <a:buAutoNum type="arabicPeriod"/>
            </a:pPr>
            <a:r>
              <a:rPr lang="en-US" dirty="0" smtClean="0"/>
              <a:t>Field cage resilience</a:t>
            </a:r>
          </a:p>
        </p:txBody>
      </p:sp>
    </p:spTree>
    <p:extLst>
      <p:ext uri="{BB962C8B-B14F-4D97-AF65-F5344CB8AC3E}">
        <p14:creationId xmlns:p14="http://schemas.microsoft.com/office/powerpoint/2010/main" val="1205130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8" y="10607"/>
            <a:ext cx="8229600" cy="803932"/>
          </a:xfrm>
        </p:spPr>
        <p:txBody>
          <a:bodyPr/>
          <a:lstStyle/>
          <a:p>
            <a:r>
              <a:rPr lang="en-US" dirty="0" smtClean="0"/>
              <a:t>Collaboration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1857" y="846972"/>
            <a:ext cx="8485209" cy="3515641"/>
          </a:xfrm>
        </p:spPr>
        <p:txBody>
          <a:bodyPr/>
          <a:lstStyle/>
          <a:p>
            <a:r>
              <a:rPr lang="en-US" sz="2400" dirty="0" smtClean="0"/>
              <a:t>Dedicated TPC wiki page needs to be created/maintained</a:t>
            </a:r>
          </a:p>
          <a:p>
            <a:r>
              <a:rPr lang="en-US" sz="2400" dirty="0" smtClean="0"/>
              <a:t>Do we have mechanism fo</a:t>
            </a:r>
            <a:r>
              <a:rPr lang="en-US" dirty="0" smtClean="0"/>
              <a:t>r archiving notes?</a:t>
            </a:r>
          </a:p>
          <a:p>
            <a:r>
              <a:rPr lang="en-US" sz="2400" dirty="0" smtClean="0"/>
              <a:t>Budgeting request</a:t>
            </a:r>
          </a:p>
          <a:p>
            <a:pPr lvl="1"/>
            <a:r>
              <a:rPr lang="en-US" sz="2000" dirty="0" smtClean="0"/>
              <a:t>Equipment for specific lab tests</a:t>
            </a:r>
          </a:p>
          <a:p>
            <a:pPr lvl="1"/>
            <a:r>
              <a:rPr lang="en-US" sz="2000" dirty="0" smtClean="0"/>
              <a:t>Prototype electronics (SAMPA) for testing</a:t>
            </a:r>
          </a:p>
          <a:p>
            <a:pPr lvl="1"/>
            <a:r>
              <a:rPr lang="en-US" sz="2000" dirty="0" smtClean="0"/>
              <a:t>Preliminary engineering drawings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92863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80"/>
      </a:hlink>
      <a:folHlink>
        <a:srgbClr val="85DFD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 anchor="b">
        <a:prstTxWarp prst="textNoShape">
          <a:avLst/>
        </a:prstTxWarp>
      </a:bodyPr>
      <a:lstStyle>
        <a:defPPr algn="ctr">
          <a:spcBef>
            <a:spcPct val="0"/>
          </a:spcBef>
          <a:defRPr sz="1600" dirty="0">
            <a:solidFill>
              <a:srgbClr val="000000"/>
            </a:solidFill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LLNL_VG-Template</Template>
  <TotalTime>52442</TotalTime>
  <Words>661</Words>
  <Application>Microsoft Macintosh PowerPoint</Application>
  <PresentationFormat>On-screen Show (4:3)</PresentationFormat>
  <Paragraphs>94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TPC Cost Estimates</vt:lpstr>
      <vt:lpstr>Estimation Methods</vt:lpstr>
      <vt:lpstr>Two well known TPCs and design cost estimates</vt:lpstr>
      <vt:lpstr>Electronics scaling estimate</vt:lpstr>
      <vt:lpstr>STAR CDR momentum resolution formula </vt:lpstr>
      <vt:lpstr>Simple scaling cost estimates (base on STAR)</vt:lpstr>
      <vt:lpstr>Working towards improved estimates and design</vt:lpstr>
      <vt:lpstr>Initial design studies</vt:lpstr>
      <vt:lpstr>Collaboration issues</vt:lpstr>
    </vt:vector>
  </TitlesOfParts>
  <Company>LLNL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Security 2009</dc:title>
  <dc:creator>Christine L. Hartmannsiantar</dc:creator>
  <cp:lastModifiedBy>Soltz, Ron</cp:lastModifiedBy>
  <cp:revision>1540</cp:revision>
  <cp:lastPrinted>2010-05-14T20:09:50Z</cp:lastPrinted>
  <dcterms:created xsi:type="dcterms:W3CDTF">2010-06-08T22:17:31Z</dcterms:created>
  <dcterms:modified xsi:type="dcterms:W3CDTF">2014-02-05T22:28:48Z</dcterms:modified>
</cp:coreProperties>
</file>